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72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9" r:id="rId12"/>
    <p:sldId id="270" r:id="rId13"/>
    <p:sldId id="271" r:id="rId14"/>
    <p:sldId id="267" r:id="rId15"/>
    <p:sldId id="266" r:id="rId16"/>
    <p:sldId id="268" r:id="rId17"/>
    <p:sldId id="25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B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58" autoAdjust="0"/>
  </p:normalViewPr>
  <p:slideViewPr>
    <p:cSldViewPr>
      <p:cViewPr varScale="1">
        <p:scale>
          <a:sx n="48" d="100"/>
          <a:sy n="48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37248-12B4-41CD-A6B7-53E35BFEEEA2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CDC1E-34D8-4926-BE55-C2EFCA57E2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32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CDC1E-34D8-4926-BE55-C2EFCA57E29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88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CDC1E-34D8-4926-BE55-C2EFCA57E29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CDC1E-34D8-4926-BE55-C2EFCA57E29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CDC1E-34D8-4926-BE55-C2EFCA57E29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5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13" name="arrow.wav"/>
          </p:stSnd>
        </p:sndAc>
      </p:transition>
    </mc:Choice>
    <mc:Fallback xmlns="">
      <p:transition spd="slow" advClick="0" advTm="2000">
        <p:pull/>
        <p:sndAc>
          <p:stSnd>
            <p:snd r:embed="rId15" name="arrow.wav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9144000" cy="1905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b="1" kern="1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" pitchFamily="2" charset="0"/>
                <a:cs typeface="Nikosh" pitchFamily="2" charset="0"/>
              </a:rPr>
              <a:t>  </a:t>
            </a:r>
            <a:r>
              <a:rPr lang="as-IN" sz="3600" b="1" kern="1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" pitchFamily="2" charset="0"/>
                <a:cs typeface="Nikosh" pitchFamily="2" charset="0"/>
              </a:rPr>
              <a:t>সকলকে শুভেচ্ছা</a:t>
            </a:r>
            <a:r>
              <a:rPr lang="en-US" sz="3600" b="1" kern="1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" pitchFamily="2" charset="0"/>
                <a:cs typeface="Nikosh" pitchFamily="2" charset="0"/>
              </a:rPr>
              <a:t>   </a:t>
            </a:r>
            <a:endParaRPr lang="en-US" sz="3600" b="1" kern="1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" pitchFamily="2" charset="0"/>
              <a:cs typeface="Nikosh" pitchFamily="2" charset="0"/>
            </a:endParaRPr>
          </a:p>
        </p:txBody>
      </p:sp>
      <p:pic>
        <p:nvPicPr>
          <p:cNvPr id="3" name="Content Placeholder 4" descr="FeaRLe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5" y="1905000"/>
            <a:ext cx="9144000" cy="4953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4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25214" y="-18366"/>
            <a:ext cx="7123386" cy="2856131"/>
            <a:chOff x="725214" y="-18366"/>
            <a:chExt cx="7123386" cy="2856131"/>
          </a:xfrm>
        </p:grpSpPr>
        <p:sp>
          <p:nvSpPr>
            <p:cNvPr id="12" name="TextBox 11"/>
            <p:cNvSpPr txBox="1"/>
            <p:nvPr/>
          </p:nvSpPr>
          <p:spPr>
            <a:xfrm>
              <a:off x="725214" y="1889835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B</a:t>
              </a:r>
              <a:endParaRPr lang="en-US" sz="3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24400" y="2191434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C</a:t>
              </a:r>
              <a:endParaRPr lang="en-US" sz="3600" dirty="0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317734" y="-18366"/>
              <a:ext cx="6530866" cy="2492976"/>
              <a:chOff x="1317734" y="-18366"/>
              <a:chExt cx="6530866" cy="2492976"/>
            </a:xfrm>
          </p:grpSpPr>
          <p:sp>
            <p:nvSpPr>
              <p:cNvPr id="3" name="Isosceles Triangle 2"/>
              <p:cNvSpPr/>
              <p:nvPr/>
            </p:nvSpPr>
            <p:spPr>
              <a:xfrm>
                <a:off x="1317734" y="371788"/>
                <a:ext cx="3581400" cy="1810435"/>
              </a:xfrm>
              <a:prstGeom prst="triangle">
                <a:avLst/>
              </a:prstGeom>
              <a:no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/>
              </a:p>
            </p:txBody>
          </p:sp>
          <p:cxnSp>
            <p:nvCxnSpPr>
              <p:cNvPr id="5" name="Straight Connector 4"/>
              <p:cNvCxnSpPr>
                <a:stCxn id="3" idx="4"/>
              </p:cNvCxnSpPr>
              <p:nvPr/>
            </p:nvCxnSpPr>
            <p:spPr>
              <a:xfrm>
                <a:off x="4899134" y="2182223"/>
                <a:ext cx="2247900" cy="0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>
                <a:stCxn id="3" idx="4"/>
              </p:cNvCxnSpPr>
              <p:nvPr/>
            </p:nvCxnSpPr>
            <p:spPr>
              <a:xfrm flipV="1">
                <a:off x="4899134" y="694955"/>
                <a:ext cx="1524000" cy="1487268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>
                <a:off x="2552700" y="-18366"/>
                <a:ext cx="4191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A</a:t>
                </a:r>
                <a:endParaRPr lang="en-US" sz="3600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781800" y="30480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E</a:t>
                </a:r>
                <a:endParaRPr lang="en-US" sz="36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391400" y="1889835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D</a:t>
                </a:r>
                <a:endParaRPr lang="en-US" sz="3200" dirty="0"/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0" y="2788386"/>
            <a:ext cx="9144000" cy="1477328"/>
          </a:xfrm>
          <a:prstGeom prst="rect">
            <a:avLst/>
          </a:prstGeom>
          <a:gradFill>
            <a:gsLst>
              <a:gs pos="0">
                <a:schemeClr val="accent3">
                  <a:tint val="65000"/>
                  <a:satMod val="270000"/>
                </a:schemeClr>
              </a:gs>
              <a:gs pos="73000">
                <a:schemeClr val="accent3">
                  <a:tint val="60000"/>
                  <a:satMod val="300000"/>
                  <a:lumMod val="0"/>
                  <a:lumOff val="100000"/>
                  <a:alpha val="90000"/>
                </a:schemeClr>
              </a:gs>
              <a:gs pos="100000">
                <a:schemeClr val="accent3">
                  <a:tint val="29000"/>
                  <a:satMod val="40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বিশেষ নির্বচনঃ মনে করি, </a:t>
            </a:r>
            <a:r>
              <a:rPr lang="en-US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ABC</a:t>
            </a:r>
            <a:r>
              <a:rPr lang="bn-BD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একটি ত্রিভূজ। প্রমান করতে হবে যে, </a:t>
            </a:r>
            <a:r>
              <a:rPr lang="en-US" sz="4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bn-BD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BAC+ </a:t>
            </a:r>
            <a:r>
              <a:rPr lang="en-US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en-US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ABC+ </a:t>
            </a:r>
            <a:r>
              <a:rPr lang="en-US" sz="5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en-US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ACB</a:t>
            </a:r>
            <a:r>
              <a:rPr lang="bn-BD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= দুই সমকোণ।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7884" y="4305128"/>
            <a:ext cx="9151884" cy="25853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অংকনঃ </a:t>
            </a:r>
            <a:r>
              <a:rPr lang="en-US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BC</a:t>
            </a:r>
            <a:r>
              <a:rPr lang="bn-BD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বাহুকে </a:t>
            </a:r>
            <a:r>
              <a:rPr lang="en-US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D</a:t>
            </a:r>
            <a:r>
              <a:rPr lang="bn-BD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পর্যন্ত বর্ধিত করি এবং </a:t>
            </a:r>
            <a:r>
              <a:rPr lang="en-US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BA</a:t>
            </a:r>
            <a:r>
              <a:rPr lang="bn-BD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রেখার সমান্তরাল করে</a:t>
            </a:r>
            <a:r>
              <a:rPr lang="en-US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CE</a:t>
            </a:r>
            <a:r>
              <a:rPr lang="bn-BD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রেখা </a:t>
            </a:r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আঁকি</a:t>
            </a:r>
            <a:r>
              <a:rPr lang="bn-BD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   </a:t>
            </a:r>
            <a:endParaRPr lang="en-US" sz="36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3" name="arrow.wav"/>
          </p:stSnd>
        </p:sndAc>
      </p:transition>
    </mc:Choice>
    <mc:Fallback xmlns="">
      <p:transition spd="slow" advClick="0" advTm="2000">
        <p:pull/>
        <p:sndAc>
          <p:stSnd>
            <p:snd r:embed="rId4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43000" y="0"/>
            <a:ext cx="6096000" cy="3128665"/>
            <a:chOff x="1143000" y="0"/>
            <a:chExt cx="6096000" cy="3128665"/>
          </a:xfrm>
        </p:grpSpPr>
        <p:sp>
          <p:nvSpPr>
            <p:cNvPr id="23" name="TextBox 22"/>
            <p:cNvSpPr txBox="1"/>
            <p:nvPr/>
          </p:nvSpPr>
          <p:spPr>
            <a:xfrm>
              <a:off x="2971800" y="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Nikosh" pitchFamily="2" charset="0"/>
                  <a:cs typeface="Nikosh" pitchFamily="2" charset="0"/>
                </a:rPr>
                <a:t>A</a:t>
              </a:r>
              <a:endParaRPr lang="en-US" sz="2400" dirty="0">
                <a:latin typeface="Nikosh" pitchFamily="2" charset="0"/>
                <a:cs typeface="Nikosh" pitchFamily="2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>
            <a:xfrm rot="5400000">
              <a:off x="1333500" y="495300"/>
              <a:ext cx="2590800" cy="19050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4762500" y="876300"/>
              <a:ext cx="2286000" cy="14478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143000" y="22860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B</a:t>
              </a:r>
              <a:endParaRPr lang="en-US" sz="28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724400" y="2667000"/>
              <a:ext cx="990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Nikosh" pitchFamily="2" charset="0"/>
                  <a:cs typeface="Nikosh" pitchFamily="2" charset="0"/>
                </a:rPr>
                <a:t>C</a:t>
              </a:r>
              <a:endParaRPr lang="en-US" sz="24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629400" y="304800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E</a:t>
              </a:r>
              <a:endParaRPr lang="en-US" sz="28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6200000" flipH="1">
              <a:off x="3086100" y="647700"/>
              <a:ext cx="2590800" cy="16002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Block Arc 15"/>
            <p:cNvSpPr/>
            <p:nvPr/>
          </p:nvSpPr>
          <p:spPr>
            <a:xfrm>
              <a:off x="4572000" y="1676400"/>
              <a:ext cx="1371600" cy="152400"/>
            </a:xfrm>
            <a:prstGeom prst="blockArc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Block Arc 16"/>
            <p:cNvSpPr/>
            <p:nvPr/>
          </p:nvSpPr>
          <p:spPr>
            <a:xfrm flipV="1">
              <a:off x="2971800" y="914400"/>
              <a:ext cx="1143000" cy="152400"/>
            </a:xfrm>
            <a:prstGeom prst="blockArc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0" y="3657600"/>
            <a:ext cx="9144000" cy="4308872"/>
          </a:xfrm>
          <a:prstGeom prst="rect">
            <a:avLst/>
          </a:prstGeom>
          <a:gradFill>
            <a:gsLst>
              <a:gs pos="0">
                <a:schemeClr val="accent3">
                  <a:tint val="65000"/>
                  <a:satMod val="270000"/>
                </a:schemeClr>
              </a:gs>
              <a:gs pos="76000">
                <a:schemeClr val="accent3">
                  <a:tint val="60000"/>
                  <a:satMod val="300000"/>
                  <a:lumMod val="0"/>
                  <a:lumOff val="100000"/>
                  <a:alpha val="7000"/>
                </a:schemeClr>
              </a:gs>
              <a:gs pos="100000">
                <a:schemeClr val="accent3">
                  <a:tint val="29000"/>
                  <a:satMod val="400000"/>
                </a:schemeClr>
              </a:gs>
            </a:gsLst>
            <a:lin ang="16200000" scaled="1"/>
          </a:gra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প্রমাণঃ যেহেতু</a:t>
            </a:r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BA</a:t>
            </a:r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ও</a:t>
            </a:r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CE </a:t>
            </a:r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রেখাদ্বয় পরস্পর সমান্তরাল এবং </a:t>
            </a:r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AC</a:t>
            </a:r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রেখা ছেদক ,</a:t>
            </a:r>
          </a:p>
          <a:p>
            <a:endParaRPr lang="bn-BD" sz="3600" dirty="0" smtClean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  <a:p>
            <a:r>
              <a:rPr lang="bn-BD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অতএব </a:t>
            </a:r>
            <a:r>
              <a:rPr lang="en-US" sz="48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BAC</a:t>
            </a:r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=একান্তর </a:t>
            </a:r>
            <a:r>
              <a:rPr lang="en-US" sz="54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ACE</a:t>
            </a:r>
            <a:r>
              <a:rPr lang="bn-BD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</a:p>
          <a:p>
            <a:r>
              <a:rPr lang="bn-BD" sz="24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2400" dirty="0" smtClean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  <a:p>
            <a:endParaRPr lang="en-US" sz="2000" dirty="0" smtClean="0">
              <a:latin typeface="Nikosh" pitchFamily="2" charset="0"/>
              <a:cs typeface="Nikosh" pitchFamily="2" charset="0"/>
            </a:endParaRPr>
          </a:p>
          <a:p>
            <a:endParaRPr lang="bn-BD" sz="2000" dirty="0" smtClean="0">
              <a:latin typeface="Nikosh" pitchFamily="2" charset="0"/>
              <a:cs typeface="Nikosh" pitchFamily="2" charset="0"/>
            </a:endParaRPr>
          </a:p>
          <a:p>
            <a:endParaRPr lang="en-US" sz="2000" dirty="0" smtClean="0">
              <a:latin typeface="Nikosh" pitchFamily="2" charset="0"/>
              <a:cs typeface="Nikosh" pitchFamily="2" charset="0"/>
            </a:endParaRPr>
          </a:p>
          <a:p>
            <a:endParaRPr lang="en-US" sz="2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3" name="arrow.wav"/>
          </p:stSnd>
        </p:sndAc>
      </p:transition>
    </mc:Choice>
    <mc:Fallback xmlns="">
      <p:transition spd="slow" advClick="0" advTm="2000">
        <p:pull/>
        <p:sndAc>
          <p:stSnd>
            <p:snd r:embed="rId4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195459"/>
            <a:ext cx="9144000" cy="39087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bn-BD" sz="3200" dirty="0" smtClean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  <a:p>
            <a:r>
              <a:rPr lang="bn-BD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আবার, যেহেতু</a:t>
            </a:r>
            <a:r>
              <a:rPr lang="en-US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BA</a:t>
            </a:r>
            <a:r>
              <a:rPr lang="bn-BD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ও</a:t>
            </a:r>
            <a:r>
              <a:rPr lang="en-US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CE </a:t>
            </a:r>
            <a:r>
              <a:rPr lang="bn-BD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রেখাদ্বয় পরস্পর সমান্তরাল এবং </a:t>
            </a:r>
            <a:r>
              <a:rPr lang="en-US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BD</a:t>
            </a:r>
            <a:r>
              <a:rPr lang="bn-BD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রেখা তাদের ছেদক ,</a:t>
            </a:r>
          </a:p>
          <a:p>
            <a:r>
              <a:rPr lang="bn-BD" sz="2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</a:p>
          <a:p>
            <a:r>
              <a:rPr lang="bn-BD" sz="2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BD" sz="4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অতএব </a:t>
            </a:r>
            <a:r>
              <a:rPr lang="en-US" sz="5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bn-BD" sz="4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ABC</a:t>
            </a:r>
            <a:r>
              <a:rPr lang="bn-BD" sz="4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=অনুরূপ  </a:t>
            </a:r>
            <a:r>
              <a:rPr lang="en-US" sz="60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bn-BD" sz="4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ECD</a:t>
            </a:r>
            <a:r>
              <a:rPr lang="bn-BD" sz="4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bn-BD" sz="2800" dirty="0" smtClean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  <a:p>
            <a:endParaRPr lang="bn-BD" sz="3200" dirty="0" smtClean="0">
              <a:latin typeface="Nikosh" pitchFamily="2" charset="0"/>
              <a:cs typeface="Nikosh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76400" y="0"/>
            <a:ext cx="7239000" cy="4267200"/>
            <a:chOff x="1676400" y="0"/>
            <a:chExt cx="7239000" cy="4267200"/>
          </a:xfrm>
        </p:grpSpPr>
        <p:sp>
          <p:nvSpPr>
            <p:cNvPr id="26" name="Arc 25"/>
            <p:cNvSpPr/>
            <p:nvPr/>
          </p:nvSpPr>
          <p:spPr>
            <a:xfrm>
              <a:off x="2895600" y="1371600"/>
              <a:ext cx="533400" cy="2438400"/>
            </a:xfrm>
            <a:prstGeom prst="arc">
              <a:avLst>
                <a:gd name="adj1" fmla="val 16177290"/>
                <a:gd name="adj2" fmla="val 0"/>
              </a:avLst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Arc 26"/>
            <p:cNvSpPr/>
            <p:nvPr/>
          </p:nvSpPr>
          <p:spPr>
            <a:xfrm>
              <a:off x="5715000" y="1143000"/>
              <a:ext cx="533400" cy="3124200"/>
            </a:xfrm>
            <a:prstGeom prst="arc">
              <a:avLst>
                <a:gd name="adj1" fmla="val 16295229"/>
                <a:gd name="adj2" fmla="val 20085040"/>
              </a:avLst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676400" y="0"/>
              <a:ext cx="7239000" cy="3914239"/>
              <a:chOff x="1676400" y="0"/>
              <a:chExt cx="7239000" cy="3914239"/>
            </a:xfrm>
          </p:grpSpPr>
          <p:cxnSp>
            <p:nvCxnSpPr>
              <p:cNvPr id="4" name="Straight Connector 3"/>
              <p:cNvCxnSpPr/>
              <p:nvPr/>
            </p:nvCxnSpPr>
            <p:spPr>
              <a:xfrm rot="5400000" flipH="1" flipV="1">
                <a:off x="1943100" y="419100"/>
                <a:ext cx="2438400" cy="190500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rot="5400000" flipH="1" flipV="1">
                <a:off x="4686300" y="571500"/>
                <a:ext cx="2362200" cy="167640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209800" y="2590800"/>
                <a:ext cx="6705600" cy="1588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3352800" y="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Nikosh" pitchFamily="2" charset="0"/>
                    <a:cs typeface="Nikosh" pitchFamily="2" charset="0"/>
                  </a:rPr>
                  <a:t>A</a:t>
                </a:r>
                <a:endParaRPr lang="en-US" sz="3600" dirty="0">
                  <a:latin typeface="Nikosh" pitchFamily="2" charset="0"/>
                  <a:cs typeface="Nikosh" pitchFamily="2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676400" y="259080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Nikosh" pitchFamily="2" charset="0"/>
                    <a:cs typeface="Nikosh" pitchFamily="2" charset="0"/>
                  </a:rPr>
                  <a:t>B</a:t>
                </a:r>
                <a:endParaRPr lang="en-US" sz="3200" dirty="0">
                  <a:latin typeface="Nikosh" pitchFamily="2" charset="0"/>
                  <a:cs typeface="Nikosh" pitchFamily="2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4876800" y="2667000"/>
                <a:ext cx="3810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Nikosh" pitchFamily="2" charset="0"/>
                    <a:cs typeface="Nikosh" pitchFamily="2" charset="0"/>
                  </a:rPr>
                  <a:t>C</a:t>
                </a:r>
                <a:endParaRPr lang="en-US" sz="3200" dirty="0">
                  <a:latin typeface="Nikosh" pitchFamily="2" charset="0"/>
                  <a:cs typeface="Nikosh" pitchFamily="2" charset="0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6781800" y="304800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E</a:t>
                </a:r>
                <a:endParaRPr lang="en-US" sz="3600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8305800" y="2590800"/>
                <a:ext cx="381000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D </a:t>
                </a:r>
                <a:endParaRPr lang="en-US" sz="4000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626346"/>
            <a:ext cx="8991600" cy="32316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সুতরাং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BAC+</a:t>
            </a:r>
            <a:r>
              <a:rPr lang="en-US" sz="36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&lt;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ABC=</a:t>
            </a:r>
            <a:r>
              <a:rPr lang="en-US" sz="40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&lt;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ACE+ </a:t>
            </a:r>
            <a:r>
              <a:rPr lang="en-US" sz="40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ECD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= &lt;ACD..............(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১) </a:t>
            </a:r>
          </a:p>
          <a:p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এখন সমীকরণ (১) এর উভয়পক্ষে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&lt;ACB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যোগ করে পাই,</a:t>
            </a:r>
            <a:endParaRPr lang="en-US" sz="2800" dirty="0" smtClean="0">
              <a:solidFill>
                <a:schemeClr val="tx2"/>
              </a:solidFill>
              <a:latin typeface="Nikosh" pitchFamily="2" charset="0"/>
              <a:cs typeface="Nikosh" pitchFamily="2" charset="0"/>
            </a:endParaRPr>
          </a:p>
          <a:p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BAC+</a:t>
            </a:r>
            <a:r>
              <a:rPr lang="en-US" sz="40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&lt;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ABC+ &lt;ACB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= &lt;ACD+ &lt;ACB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 </a:t>
            </a:r>
          </a:p>
          <a:p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কিন্তু 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&lt;ACD+ &lt;ACB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= দুই সমকোণ। </a:t>
            </a:r>
          </a:p>
          <a:p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অতএব </a:t>
            </a:r>
            <a:r>
              <a:rPr lang="en-US" sz="40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BAC+</a:t>
            </a:r>
            <a:r>
              <a:rPr lang="en-US" sz="40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&lt;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ABC+ &lt;ACB</a:t>
            </a:r>
            <a:r>
              <a:rPr lang="bn-BD" sz="28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= দুই সমকোণ। (প্রমাণিত) </a:t>
            </a:r>
            <a:endParaRPr lang="en-US" sz="2800" dirty="0" smtClean="0">
              <a:solidFill>
                <a:schemeClr val="tx2"/>
              </a:solidFill>
              <a:latin typeface="Nikosh" pitchFamily="2" charset="0"/>
              <a:cs typeface="Nikosh" pitchFamily="2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57200" y="0"/>
            <a:ext cx="7924800" cy="3723620"/>
            <a:chOff x="457200" y="0"/>
            <a:chExt cx="7924800" cy="3723620"/>
          </a:xfrm>
        </p:grpSpPr>
        <p:grpSp>
          <p:nvGrpSpPr>
            <p:cNvPr id="48" name="Group 47"/>
            <p:cNvGrpSpPr/>
            <p:nvPr/>
          </p:nvGrpSpPr>
          <p:grpSpPr>
            <a:xfrm>
              <a:off x="914400" y="152400"/>
              <a:ext cx="7239000" cy="2820988"/>
              <a:chOff x="914400" y="152400"/>
              <a:chExt cx="7239000" cy="2820988"/>
            </a:xfrm>
          </p:grpSpPr>
          <p:cxnSp>
            <p:nvCxnSpPr>
              <p:cNvPr id="4" name="Straight Connector 3"/>
              <p:cNvCxnSpPr/>
              <p:nvPr/>
            </p:nvCxnSpPr>
            <p:spPr>
              <a:xfrm rot="5400000">
                <a:off x="571500" y="495300"/>
                <a:ext cx="2819400" cy="21336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 rot="5400000">
                <a:off x="4495800" y="609600"/>
                <a:ext cx="2743200" cy="19812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rot="16200000" flipH="1">
                <a:off x="2552700" y="647700"/>
                <a:ext cx="2819400" cy="18288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914400" y="2971800"/>
                <a:ext cx="7239000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/>
            <p:cNvSpPr txBox="1"/>
            <p:nvPr/>
          </p:nvSpPr>
          <p:spPr>
            <a:xfrm>
              <a:off x="2133600" y="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" pitchFamily="2" charset="0"/>
                  <a:cs typeface="Nikosh" pitchFamily="2" charset="0"/>
                </a:rPr>
                <a:t> A </a:t>
              </a:r>
              <a:endParaRPr lang="en-US" sz="28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57200" y="2895600"/>
              <a:ext cx="381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Nikosh" pitchFamily="2" charset="0"/>
                  <a:cs typeface="Nikosh" pitchFamily="2" charset="0"/>
                </a:rPr>
                <a:t>B</a:t>
              </a:r>
              <a:endParaRPr lang="en-US" sz="32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800600" y="3200400"/>
              <a:ext cx="45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" pitchFamily="2" charset="0"/>
                  <a:cs typeface="Nikosh" pitchFamily="2" charset="0"/>
                </a:rPr>
                <a:t>C</a:t>
              </a:r>
              <a:endParaRPr lang="en-US" sz="28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077200" y="3124200"/>
              <a:ext cx="304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" pitchFamily="2" charset="0"/>
                  <a:cs typeface="Nikosh" pitchFamily="2" charset="0"/>
                </a:rPr>
                <a:t>D</a:t>
              </a:r>
              <a:endParaRPr lang="en-US" sz="28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257800" y="0"/>
              <a:ext cx="2209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               E</a:t>
              </a:r>
              <a:endParaRPr lang="en-US" sz="4000" dirty="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447800" y="457200"/>
            <a:ext cx="4953000" cy="1981200"/>
            <a:chOff x="1447800" y="0"/>
            <a:chExt cx="4953000" cy="1981200"/>
          </a:xfrm>
        </p:grpSpPr>
        <p:sp>
          <p:nvSpPr>
            <p:cNvPr id="2" name="TextBox 1"/>
            <p:cNvSpPr txBox="1"/>
            <p:nvPr/>
          </p:nvSpPr>
          <p:spPr>
            <a:xfrm>
              <a:off x="2209800" y="685800"/>
              <a:ext cx="35814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6000" dirty="0" smtClean="0">
                  <a:solidFill>
                    <a:srgbClr val="0070C0"/>
                  </a:solidFill>
                  <a:latin typeface="Nikosh" pitchFamily="2" charset="0"/>
                  <a:cs typeface="Nikosh" pitchFamily="2" charset="0"/>
                </a:rPr>
                <a:t>দলীয় কাজ </a:t>
              </a:r>
              <a:endParaRPr lang="en-US" sz="6000" dirty="0">
                <a:solidFill>
                  <a:srgbClr val="0070C0"/>
                </a:solidFill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3" name="Down Arrow 2"/>
            <p:cNvSpPr/>
            <p:nvPr/>
          </p:nvSpPr>
          <p:spPr>
            <a:xfrm>
              <a:off x="1447800" y="0"/>
              <a:ext cx="4953000" cy="1981200"/>
            </a:xfrm>
            <a:prstGeom prst="downArrow">
              <a:avLst>
                <a:gd name="adj1" fmla="val 50000"/>
                <a:gd name="adj2" fmla="val 53636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0" y="3124200"/>
            <a:ext cx="9144000" cy="3754874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ত্রিভূজ 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ABC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এর 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&lt;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 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ABC=90</a:t>
            </a:r>
            <a:r>
              <a:rPr lang="en-US" sz="2000" baseline="1000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0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,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&lt;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BAC=48</a:t>
            </a:r>
            <a:r>
              <a:rPr lang="en-US" sz="2000" baseline="1000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0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এবং 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BD, AC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এর উপর লম্ব। চিত্রটি আঁক এবং অবশিষ্ট কোণগুলোর মান নির্ণয় কর।   </a:t>
            </a:r>
            <a:endParaRPr lang="en-US" sz="3600" dirty="0" smtClean="0">
              <a:solidFill>
                <a:schemeClr val="tx2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endParaRPr lang="en-US" sz="3600" dirty="0">
              <a:solidFill>
                <a:schemeClr val="tx2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endParaRPr lang="en-US" sz="1050" dirty="0" smtClean="0">
              <a:solidFill>
                <a:schemeClr val="tx2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endParaRPr lang="en-US" sz="1050" dirty="0">
              <a:solidFill>
                <a:schemeClr val="tx2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endParaRPr lang="en-US" sz="1050" dirty="0" smtClean="0">
              <a:solidFill>
                <a:schemeClr val="tx2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endParaRPr lang="en-US" sz="1050" dirty="0">
              <a:solidFill>
                <a:schemeClr val="tx2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endParaRPr lang="en-US" sz="1050" dirty="0" smtClean="0">
              <a:solidFill>
                <a:schemeClr val="tx2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3600" dirty="0">
              <a:solidFill>
                <a:schemeClr val="tx2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52400"/>
            <a:ext cx="5029200" cy="2362200"/>
            <a:chOff x="0" y="152400"/>
            <a:chExt cx="5029200" cy="2362200"/>
          </a:xfrm>
        </p:grpSpPr>
        <p:sp>
          <p:nvSpPr>
            <p:cNvPr id="2" name="TextBox 1"/>
            <p:cNvSpPr txBox="1"/>
            <p:nvPr/>
          </p:nvSpPr>
          <p:spPr>
            <a:xfrm>
              <a:off x="533400" y="685800"/>
              <a:ext cx="44958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dirty="0" smtClean="0">
                  <a:latin typeface="Nikosh" pitchFamily="2" charset="0"/>
                  <a:cs typeface="Nikosh" pitchFamily="2" charset="0"/>
                </a:rPr>
                <a:t>  </a:t>
              </a:r>
              <a:r>
                <a:rPr lang="bn-BD" sz="8000" dirty="0" smtClean="0">
                  <a:solidFill>
                    <a:srgbClr val="FF0000"/>
                  </a:solidFill>
                  <a:latin typeface="Nikosh" pitchFamily="2" charset="0"/>
                  <a:cs typeface="Nikosh" pitchFamily="2" charset="0"/>
                </a:rPr>
                <a:t>মূল্যায়ন </a:t>
              </a:r>
              <a:endParaRPr lang="en-US" sz="8000" dirty="0">
                <a:solidFill>
                  <a:srgbClr val="FF0000"/>
                </a:solidFill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4" name="Notched Right Arrow 3"/>
            <p:cNvSpPr/>
            <p:nvPr/>
          </p:nvSpPr>
          <p:spPr>
            <a:xfrm>
              <a:off x="0" y="152400"/>
              <a:ext cx="4724400" cy="2362200"/>
            </a:xfrm>
            <a:prstGeom prst="notchedRight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0" y="2819401"/>
            <a:ext cx="9144000" cy="3785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" pitchFamily="2" charset="0"/>
                <a:cs typeface="Nikosh" pitchFamily="2" charset="0"/>
              </a:rPr>
              <a:t>  ১।ত্রিভূজের তিন কোণের সমষ্টি কত?    </a:t>
            </a:r>
          </a:p>
          <a:p>
            <a:r>
              <a:rPr lang="bn-BD" sz="4800" dirty="0" smtClean="0">
                <a:latin typeface="Nikosh" pitchFamily="2" charset="0"/>
                <a:cs typeface="Nikosh" pitchFamily="2" charset="0"/>
              </a:rPr>
              <a:t>  ২।ত্রিভূজের দুটি কোণ ৩০ ও৭০ অপর কোনটি      কত?  </a:t>
            </a:r>
          </a:p>
          <a:p>
            <a:r>
              <a:rPr lang="bn-BD" sz="4800" dirty="0" smtClean="0">
                <a:latin typeface="Nikosh" pitchFamily="2" charset="0"/>
                <a:cs typeface="Nikosh" pitchFamily="2" charset="0"/>
              </a:rPr>
              <a:t> ৩। ত্রিভূজের দুটি কোণ ৪০ও৫০ হলে ত্রিভূজটির  নাম কী?   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3" name="arrow.wav"/>
          </p:stSnd>
        </p:sndAc>
      </p:transition>
    </mc:Choice>
    <mc:Fallback xmlns="">
      <p:transition spd="slow" advClick="0" advTm="2000">
        <p:pull/>
        <p:sndAc>
          <p:stSnd>
            <p:snd r:embed="rId4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38200"/>
            <a:ext cx="5562600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বাড়ীর কাজঃ   </a:t>
            </a:r>
            <a:endParaRPr lang="en-US" sz="80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228600" y="3276600"/>
            <a:ext cx="8686800" cy="2057400"/>
          </a:xfrm>
          <a:prstGeom prst="horizont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400" dirty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ত্রিভূজের তিন কোণের সমষ্টি দুই সমকোণের সমান, বাড়ী থেকে পড়ে আসবে।   </a:t>
            </a:r>
            <a:endParaRPr lang="en-US" sz="44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OSSOM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600200"/>
            <a:ext cx="8610600" cy="5105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0"/>
            <a:ext cx="8458200" cy="15696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" pitchFamily="2" charset="0"/>
                <a:cs typeface="Nikosh" pitchFamily="2" charset="0"/>
              </a:rPr>
              <a:t>ধন্যবাদ </a:t>
            </a:r>
            <a:endParaRPr lang="en-US" sz="96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4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9144000" cy="40626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মোহাঃ নূর আলম</a:t>
            </a:r>
          </a:p>
          <a:p>
            <a:r>
              <a:rPr lang="bn-BD" sz="4400" dirty="0" smtClean="0">
                <a:latin typeface="Nikosh" pitchFamily="2" charset="0"/>
                <a:cs typeface="Nikosh" pitchFamily="2" charset="0"/>
              </a:rPr>
              <a:t>সহকারী শিক্ষক(গণিত)</a:t>
            </a:r>
            <a:endParaRPr lang="en-US" sz="4400" dirty="0" smtClean="0">
              <a:latin typeface="Nikosh" pitchFamily="2" charset="0"/>
              <a:cs typeface="Nikosh" pitchFamily="2" charset="0"/>
            </a:endParaRPr>
          </a:p>
          <a:p>
            <a:r>
              <a:rPr lang="bn-BD" sz="4000" dirty="0" smtClean="0">
                <a:latin typeface="Nikosh" pitchFamily="2" charset="0"/>
                <a:cs typeface="Nikosh" pitchFamily="2" charset="0"/>
              </a:rPr>
              <a:t>বজরাটেক সবজা পাইলট উচ্চ বিদ্যালয়</a:t>
            </a:r>
          </a:p>
          <a:p>
            <a:r>
              <a:rPr lang="bn-BD" sz="4000" dirty="0" smtClean="0">
                <a:latin typeface="Nikosh" pitchFamily="2" charset="0"/>
                <a:cs typeface="Nikosh" pitchFamily="2" charset="0"/>
              </a:rPr>
              <a:t>ভোলাহাট,চাঁপাইনবাবগঞ্জ।</a:t>
            </a:r>
          </a:p>
          <a:p>
            <a:r>
              <a:rPr lang="bn-BD" sz="4000" dirty="0" smtClean="0">
                <a:latin typeface="Nikosh" pitchFamily="2" charset="0"/>
                <a:cs typeface="Nikosh" pitchFamily="2" charset="0"/>
              </a:rPr>
              <a:t>মোবাইল নম্বার-০১৭৪৮৯৪৫৭৮৪ </a:t>
            </a:r>
          </a:p>
          <a:p>
            <a:r>
              <a:rPr lang="bn-BD" sz="4000" dirty="0" smtClean="0">
                <a:latin typeface="Nikosh" pitchFamily="2" charset="0"/>
                <a:cs typeface="Nikosh" pitchFamily="2" charset="0"/>
              </a:rPr>
              <a:t>ই-মেইল-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mdnuralam09@yahoo.com</a:t>
            </a:r>
            <a:endParaRPr lang="bn-BD" sz="4000" dirty="0" smtClean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129451"/>
            <a:ext cx="9144000" cy="172854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3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3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3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" pitchFamily="2" charset="0"/>
                <a:cs typeface="Nikosh" pitchFamily="2" charset="0"/>
              </a:rPr>
              <a:t>শ্রেনি-সপ্তম</a:t>
            </a:r>
          </a:p>
          <a:p>
            <a:pPr algn="ctr"/>
            <a:r>
              <a:rPr lang="bn-BD" sz="5400" dirty="0" smtClean="0">
                <a:latin typeface="Nikosh" pitchFamily="2" charset="0"/>
                <a:cs typeface="Nikosh" pitchFamily="2" charset="0"/>
              </a:rPr>
              <a:t>বিষয়- জ্যামিতি</a:t>
            </a:r>
          </a:p>
          <a:p>
            <a:pPr algn="ctr"/>
            <a:r>
              <a:rPr lang="bn-BD" sz="5400" dirty="0" smtClean="0">
                <a:latin typeface="Nikosh" pitchFamily="2" charset="0"/>
                <a:cs typeface="Nikosh" pitchFamily="2" charset="0"/>
              </a:rPr>
              <a:t>সময়-৫০মিনিট</a:t>
            </a:r>
          </a:p>
          <a:p>
            <a:pPr algn="ctr"/>
            <a:r>
              <a:rPr lang="bn-BD" sz="5400" dirty="0" smtClean="0">
                <a:latin typeface="Nikosh" pitchFamily="2" charset="0"/>
                <a:cs typeface="Nikosh" pitchFamily="2" charset="0"/>
              </a:rPr>
              <a:t>তারিখ-১৫/০৭/২০১৩খ্রিঃ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13716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782665"/>
            <a:ext cx="9144000" cy="20753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60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Doel-1612i3\Desktop\gm khan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28194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80" t="2000" r="14161" b="-3332"/>
          <a:stretch/>
        </p:blipFill>
        <p:spPr bwMode="auto">
          <a:xfrm>
            <a:off x="4038600" y="152400"/>
            <a:ext cx="4191000" cy="2780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733800"/>
            <a:ext cx="32004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796"/>
          <a:stretch/>
        </p:blipFill>
        <p:spPr bwMode="auto">
          <a:xfrm>
            <a:off x="4114800" y="3581400"/>
            <a:ext cx="39624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7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9417963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  <a:effectLst>
            <a:reflection blurRad="6350" stA="50000" endA="300" endPos="55500" dist="101600" dir="5400000" sy="-100000" algn="bl" rotWithShape="0"/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  <a:p>
            <a:pPr algn="ctr"/>
            <a:endParaRPr lang="en-US" sz="24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  <a:p>
            <a:pPr algn="ctr"/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BD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আজকের পাঠের শিরোনামঃ </a:t>
            </a:r>
            <a:r>
              <a:rPr lang="bn-BD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ত্রিভূজ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  <a:p>
            <a:pPr algn="ctr"/>
            <a:endParaRPr lang="en-US" sz="54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  <a:p>
            <a:pPr algn="ctr"/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  <a:p>
            <a:pPr algn="ctr"/>
            <a:endParaRPr lang="en-US" sz="54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  <a:p>
            <a:pPr algn="ctr"/>
            <a:endParaRPr lang="en-US" sz="9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3" name="arrow.wav"/>
          </p:stSnd>
        </p:sndAc>
      </p:transition>
    </mc:Choice>
    <mc:Fallback xmlns="">
      <p:transition spd="slow" advClick="0" advTm="2000">
        <p:pull/>
        <p:sndAc>
          <p:stSnd>
            <p:snd r:embed="rId4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990600"/>
            <a:ext cx="41910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" pitchFamily="2" charset="0"/>
                <a:cs typeface="Nikosh" pitchFamily="2" charset="0"/>
              </a:rPr>
              <a:t>এই পাঠ শেষে শিক্ষার্থীরাঃ  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981200"/>
            <a:ext cx="8458200" cy="37856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" pitchFamily="2" charset="0"/>
                <a:cs typeface="Nikosh" pitchFamily="2" charset="0"/>
              </a:rPr>
              <a:t># ত্রিভূজের তিন কোণের সমষ্টি কত তা বলতে পারবে।</a:t>
            </a:r>
          </a:p>
          <a:p>
            <a:r>
              <a:rPr lang="bn-BD" sz="4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" pitchFamily="2" charset="0"/>
                <a:cs typeface="Nikosh" pitchFamily="2" charset="0"/>
              </a:rPr>
              <a:t># ত্রিভূজের তিন কোণের সমষ্টি কত তা বলতে পারবে। </a:t>
            </a:r>
          </a:p>
          <a:p>
            <a:r>
              <a:rPr lang="bn-BD" sz="4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" pitchFamily="2" charset="0"/>
                <a:cs typeface="Nikosh" pitchFamily="2" charset="0"/>
              </a:rPr>
              <a:t># ত্রিভূজের দুই কোণ জানা থাকলে ত্রিভূজের অপর কোণের মান কত তা  বলতে  পারবে।        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05000" y="609600"/>
            <a:ext cx="5551036" cy="4067356"/>
            <a:chOff x="1828799" y="236575"/>
            <a:chExt cx="5551036" cy="4067356"/>
          </a:xfrm>
          <a:noFill/>
          <a:effectLst/>
        </p:grpSpPr>
        <p:grpSp>
          <p:nvGrpSpPr>
            <p:cNvPr id="3" name="Group 19"/>
            <p:cNvGrpSpPr/>
            <p:nvPr/>
          </p:nvGrpSpPr>
          <p:grpSpPr>
            <a:xfrm>
              <a:off x="2154382" y="457200"/>
              <a:ext cx="4703618" cy="2992581"/>
              <a:chOff x="2154382" y="457200"/>
              <a:chExt cx="4703618" cy="2992581"/>
            </a:xfrm>
            <a:grpFill/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2154382" y="3449781"/>
                <a:ext cx="4703618" cy="0"/>
              </a:xfrm>
              <a:prstGeom prst="line">
                <a:avLst/>
              </a:prstGeom>
              <a:ln/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rot="5400000" flipH="1" flipV="1">
                <a:off x="1780944" y="846174"/>
                <a:ext cx="2971798" cy="2209800"/>
              </a:xfrm>
              <a:prstGeom prst="line">
                <a:avLst/>
              </a:prstGeom>
              <a:ln/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343400" y="457200"/>
                <a:ext cx="2514600" cy="2992581"/>
              </a:xfrm>
              <a:prstGeom prst="line">
                <a:avLst/>
              </a:prstGeom>
              <a:ln/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4" name="TextBox 3"/>
            <p:cNvSpPr txBox="1"/>
            <p:nvPr/>
          </p:nvSpPr>
          <p:spPr>
            <a:xfrm>
              <a:off x="1828799" y="3657600"/>
              <a:ext cx="1191491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A</a:t>
              </a:r>
              <a:endParaRPr lang="en-US" sz="36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943497" y="3449781"/>
              <a:ext cx="436338" cy="64633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B</a:t>
              </a:r>
              <a:endParaRPr lang="en-US" sz="36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676543" y="236575"/>
              <a:ext cx="687251" cy="64633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lvl="0"/>
              <a:r>
                <a:rPr lang="en-US" sz="3600" dirty="0">
                  <a:solidFill>
                    <a:prstClr val="black"/>
                  </a:solidFill>
                </a:rPr>
                <a:t>C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457200" y="4114800"/>
            <a:ext cx="2791691" cy="2153870"/>
            <a:chOff x="381000" y="4554417"/>
            <a:chExt cx="2791691" cy="2402394"/>
          </a:xfrm>
          <a:solidFill>
            <a:schemeClr val="bg1">
              <a:lumMod val="95000"/>
            </a:schemeClr>
          </a:solidFill>
        </p:grpSpPr>
        <p:sp>
          <p:nvSpPr>
            <p:cNvPr id="11" name="TextBox 10"/>
            <p:cNvSpPr txBox="1"/>
            <p:nvPr/>
          </p:nvSpPr>
          <p:spPr>
            <a:xfrm>
              <a:off x="1371599" y="6108711"/>
              <a:ext cx="452368" cy="64633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A</a:t>
              </a:r>
              <a:endParaRPr lang="en-US" sz="3600" dirty="0"/>
            </a:p>
          </p:txBody>
        </p:sp>
        <p:grpSp>
          <p:nvGrpSpPr>
            <p:cNvPr id="12" name="Group 200"/>
            <p:cNvGrpSpPr/>
            <p:nvPr/>
          </p:nvGrpSpPr>
          <p:grpSpPr>
            <a:xfrm>
              <a:off x="381000" y="4554417"/>
              <a:ext cx="2791691" cy="2402394"/>
              <a:chOff x="381000" y="4554417"/>
              <a:chExt cx="2791691" cy="2402394"/>
            </a:xfrm>
            <a:grpFill/>
          </p:grpSpPr>
          <p:cxnSp>
            <p:nvCxnSpPr>
              <p:cNvPr id="13" name="Straight Arrow Connector 12"/>
              <p:cNvCxnSpPr/>
              <p:nvPr/>
            </p:nvCxnSpPr>
            <p:spPr>
              <a:xfrm flipV="1">
                <a:off x="1371599" y="6035987"/>
                <a:ext cx="1801092" cy="1730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rot="5400000" flipH="1" flipV="1">
                <a:off x="1088013" y="4838003"/>
                <a:ext cx="1481573" cy="91440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15" name="Arc 14"/>
              <p:cNvSpPr/>
              <p:nvPr/>
            </p:nvSpPr>
            <p:spPr>
              <a:xfrm>
                <a:off x="381000" y="5149363"/>
                <a:ext cx="1960417" cy="1807448"/>
              </a:xfrm>
              <a:prstGeom prst="arc">
                <a:avLst>
                  <a:gd name="adj1" fmla="val 18204955"/>
                  <a:gd name="adj2" fmla="val 0"/>
                </a:avLst>
              </a:prstGeom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4894576" y="3987865"/>
            <a:ext cx="3716024" cy="2870135"/>
            <a:chOff x="1974272" y="4339403"/>
            <a:chExt cx="4259837" cy="3403535"/>
          </a:xfrm>
        </p:grpSpPr>
        <p:sp>
          <p:nvSpPr>
            <p:cNvPr id="17" name="TextBox 16"/>
            <p:cNvSpPr txBox="1"/>
            <p:nvPr/>
          </p:nvSpPr>
          <p:spPr>
            <a:xfrm>
              <a:off x="3282775" y="6092524"/>
              <a:ext cx="43633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B</a:t>
              </a:r>
              <a:endParaRPr lang="en-US" sz="3600" dirty="0"/>
            </a:p>
          </p:txBody>
        </p:sp>
        <p:grpSp>
          <p:nvGrpSpPr>
            <p:cNvPr id="18" name="Group 205"/>
            <p:cNvGrpSpPr/>
            <p:nvPr/>
          </p:nvGrpSpPr>
          <p:grpSpPr>
            <a:xfrm>
              <a:off x="1974272" y="4339403"/>
              <a:ext cx="4259837" cy="3403535"/>
              <a:chOff x="1996995" y="4276222"/>
              <a:chExt cx="4259837" cy="3403535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3311236" y="6108710"/>
                <a:ext cx="18473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600" dirty="0"/>
              </a:p>
            </p:txBody>
          </p:sp>
          <p:grpSp>
            <p:nvGrpSpPr>
              <p:cNvPr id="20" name="Group 203"/>
              <p:cNvGrpSpPr/>
              <p:nvPr/>
            </p:nvGrpSpPr>
            <p:grpSpPr>
              <a:xfrm>
                <a:off x="1996995" y="4276222"/>
                <a:ext cx="4259837" cy="3403535"/>
                <a:chOff x="1996995" y="4276222"/>
                <a:chExt cx="4259837" cy="3403535"/>
              </a:xfrm>
            </p:grpSpPr>
            <p:cxnSp>
              <p:nvCxnSpPr>
                <p:cNvPr id="21" name="Straight Arrow Connector 20"/>
                <p:cNvCxnSpPr/>
                <p:nvPr/>
              </p:nvCxnSpPr>
              <p:spPr>
                <a:xfrm>
                  <a:off x="3747574" y="6035987"/>
                  <a:ext cx="2509258" cy="7272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6"/>
                </a:lnRef>
                <a:fillRef idx="0">
                  <a:schemeClr val="accent6"/>
                </a:fillRef>
                <a:effectRef idx="1">
                  <a:schemeClr val="accent6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Arrow Connector 21"/>
                <p:cNvCxnSpPr/>
                <p:nvPr/>
              </p:nvCxnSpPr>
              <p:spPr>
                <a:xfrm flipV="1">
                  <a:off x="3747574" y="4276222"/>
                  <a:ext cx="1668051" cy="175976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6"/>
                </a:lnRef>
                <a:fillRef idx="0">
                  <a:schemeClr val="accent6"/>
                </a:fillRef>
                <a:effectRef idx="1">
                  <a:schemeClr val="accent6"/>
                </a:effectRef>
                <a:fontRef idx="minor">
                  <a:schemeClr val="tx1"/>
                </a:fontRef>
              </p:style>
            </p:cxnSp>
            <p:sp>
              <p:nvSpPr>
                <p:cNvPr id="23" name="Arc 22"/>
                <p:cNvSpPr/>
                <p:nvPr/>
              </p:nvSpPr>
              <p:spPr>
                <a:xfrm rot="1347574">
                  <a:off x="1996995" y="4398738"/>
                  <a:ext cx="3529953" cy="3281019"/>
                </a:xfrm>
                <a:prstGeom prst="arc">
                  <a:avLst>
                    <a:gd name="adj1" fmla="val 17489119"/>
                    <a:gd name="adj2" fmla="val 20363165"/>
                  </a:avLst>
                </a:prstGeom>
              </p:spPr>
              <p:style>
                <a:lnRef idx="2">
                  <a:schemeClr val="accent6"/>
                </a:lnRef>
                <a:fillRef idx="0">
                  <a:schemeClr val="accent6"/>
                </a:fillRef>
                <a:effectRef idx="1">
                  <a:schemeClr val="accent6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" name="Group 23"/>
          <p:cNvGrpSpPr/>
          <p:nvPr/>
        </p:nvGrpSpPr>
        <p:grpSpPr>
          <a:xfrm>
            <a:off x="5638800" y="0"/>
            <a:ext cx="2814315" cy="2106195"/>
            <a:chOff x="5466065" y="4724400"/>
            <a:chExt cx="2814315" cy="2106195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6386945" y="6035987"/>
              <a:ext cx="189343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6386945" y="6108711"/>
              <a:ext cx="4315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C</a:t>
              </a:r>
              <a:endParaRPr lang="en-US" sz="3600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6367349" y="4724400"/>
              <a:ext cx="1164887" cy="13288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28" name="Arc 27"/>
            <p:cNvSpPr/>
            <p:nvPr/>
          </p:nvSpPr>
          <p:spPr>
            <a:xfrm rot="19575256">
              <a:off x="5466065" y="5251748"/>
              <a:ext cx="1828800" cy="1578847"/>
            </a:xfrm>
            <a:prstGeom prst="arc">
              <a:avLst>
                <a:gd name="adj1" fmla="val 20772343"/>
                <a:gd name="adj2" fmla="val 2155825"/>
              </a:avLst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828799" y="5348975"/>
            <a:ext cx="6553200" cy="92333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দুই সমকোণ</a:t>
            </a:r>
            <a:r>
              <a:rPr lang="bn-BD" sz="5400" dirty="0" smtClean="0">
                <a:solidFill>
                  <a:srgbClr val="FF0000"/>
                </a:solidFill>
              </a:rPr>
              <a:t> </a:t>
            </a:r>
            <a:endParaRPr lang="en-US" sz="5400" dirty="0">
              <a:solidFill>
                <a:srgbClr val="FF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46536" y="685800"/>
            <a:ext cx="8483164" cy="5872887"/>
            <a:chOff x="546536" y="685800"/>
            <a:chExt cx="8483164" cy="5872887"/>
          </a:xfrm>
        </p:grpSpPr>
        <p:grpSp>
          <p:nvGrpSpPr>
            <p:cNvPr id="3" name="Group 2"/>
            <p:cNvGrpSpPr/>
            <p:nvPr/>
          </p:nvGrpSpPr>
          <p:grpSpPr>
            <a:xfrm>
              <a:off x="1143000" y="685800"/>
              <a:ext cx="7010400" cy="5872887"/>
              <a:chOff x="1143000" y="685800"/>
              <a:chExt cx="7010400" cy="5872887"/>
            </a:xfrm>
          </p:grpSpPr>
          <p:sp>
            <p:nvSpPr>
              <p:cNvPr id="14" name="Arc 13"/>
              <p:cNvSpPr/>
              <p:nvPr/>
            </p:nvSpPr>
            <p:spPr>
              <a:xfrm rot="19235430">
                <a:off x="2594903" y="2747159"/>
                <a:ext cx="3903626" cy="3811528"/>
              </a:xfrm>
              <a:prstGeom prst="arc">
                <a:avLst>
                  <a:gd name="adj1" fmla="val 13501082"/>
                  <a:gd name="adj2" fmla="val 2016149"/>
                </a:avLst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1143000" y="685800"/>
                <a:ext cx="7010400" cy="4191000"/>
                <a:chOff x="1143000" y="685800"/>
                <a:chExt cx="7010400" cy="4191000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1143000" y="4419600"/>
                  <a:ext cx="7010400" cy="3720"/>
                </a:xfrm>
                <a:prstGeom prst="line">
                  <a:avLst/>
                </a:prstGeom>
                <a:ln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 flipV="1">
                  <a:off x="2743199" y="1603919"/>
                  <a:ext cx="1600201" cy="2815681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V="1">
                  <a:off x="4343400" y="1603919"/>
                  <a:ext cx="2133600" cy="28156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6" name="Arc 25"/>
                <p:cNvSpPr/>
                <p:nvPr/>
              </p:nvSpPr>
              <p:spPr>
                <a:xfrm>
                  <a:off x="4800600" y="3352800"/>
                  <a:ext cx="914400" cy="1524000"/>
                </a:xfrm>
                <a:prstGeom prst="arc">
                  <a:avLst>
                    <a:gd name="adj1" fmla="val 15543370"/>
                    <a:gd name="adj2" fmla="val 2186664"/>
                  </a:avLst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Arc 28"/>
                <p:cNvSpPr/>
                <p:nvPr/>
              </p:nvSpPr>
              <p:spPr>
                <a:xfrm>
                  <a:off x="3429000" y="3505200"/>
                  <a:ext cx="762000" cy="990600"/>
                </a:xfrm>
                <a:prstGeom prst="arc">
                  <a:avLst>
                    <a:gd name="adj1" fmla="val 7379875"/>
                    <a:gd name="adj2" fmla="val 17172380"/>
                  </a:avLst>
                </a:prstGeom>
              </p:spPr>
              <p:style>
                <a:lnRef idx="3">
                  <a:schemeClr val="accent6"/>
                </a:lnRef>
                <a:fillRef idx="0">
                  <a:schemeClr val="accent6"/>
                </a:fillRef>
                <a:effectRef idx="2">
                  <a:schemeClr val="accent6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Arc 29"/>
                <p:cNvSpPr/>
                <p:nvPr/>
              </p:nvSpPr>
              <p:spPr>
                <a:xfrm>
                  <a:off x="2819400" y="3581400"/>
                  <a:ext cx="2057400" cy="304800"/>
                </a:xfrm>
                <a:prstGeom prst="arc">
                  <a:avLst/>
                </a:prstGeom>
              </p:spPr>
              <p:style>
                <a:lnRef idx="2">
                  <a:schemeClr val="accent4"/>
                </a:lnRef>
                <a:fillRef idx="0">
                  <a:schemeClr val="accent4"/>
                </a:fillRef>
                <a:effectRef idx="1">
                  <a:schemeClr val="accent4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2171700" y="834478"/>
                  <a:ext cx="647700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4400" dirty="0" smtClean="0"/>
                    <a:t>A</a:t>
                  </a:r>
                  <a:endParaRPr lang="en-US" dirty="0"/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77000" y="685800"/>
                  <a:ext cx="582010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4400" dirty="0"/>
                    <a:t>B</a:t>
                  </a:r>
                  <a:endParaRPr lang="en-US" dirty="0"/>
                </a:p>
              </p:txBody>
            </p:sp>
          </p:grpSp>
        </p:grpSp>
        <p:sp>
          <p:nvSpPr>
            <p:cNvPr id="20" name="TextBox 19"/>
            <p:cNvSpPr txBox="1"/>
            <p:nvPr/>
          </p:nvSpPr>
          <p:spPr>
            <a:xfrm>
              <a:off x="546536" y="4000500"/>
              <a:ext cx="6477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D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382000" y="4038600"/>
              <a:ext cx="6477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E</a:t>
              </a:r>
              <a:endParaRPr lang="en-US" sz="1600" dirty="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514600"/>
            <a:ext cx="9144000" cy="14465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প্রমাণ করতে হবে যে, ত্রিভূজের তিন কোণের সমষ্টি দুই সমকোণের সমান</a:t>
            </a:r>
            <a:r>
              <a:rPr lang="bn-BD" sz="4400" dirty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।</a:t>
            </a:r>
            <a:r>
              <a:rPr lang="bn-BD" sz="44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4400" dirty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>
        <p:pull/>
        <p:sndAc>
          <p:stSnd>
            <p:snd r:embed="rId2" name="arrow.wav"/>
          </p:stSnd>
        </p:sndAc>
      </p:transition>
    </mc:Choice>
    <mc:Fallback xmlns="">
      <p:transition spd="slow" advClick="0" advTm="2000">
        <p:pull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589</TotalTime>
  <Words>358</Words>
  <Application>Microsoft Office PowerPoint</Application>
  <PresentationFormat>On-screen Show (4:3)</PresentationFormat>
  <Paragraphs>93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 PC</dc:creator>
  <cp:lastModifiedBy>TSS</cp:lastModifiedBy>
  <cp:revision>161</cp:revision>
  <dcterms:created xsi:type="dcterms:W3CDTF">2006-08-16T00:00:00Z</dcterms:created>
  <dcterms:modified xsi:type="dcterms:W3CDTF">2013-07-16T07:12:07Z</dcterms:modified>
</cp:coreProperties>
</file>